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9144000" cy="5143500" type="screen16x9"/>
  <p:notesSz cx="6858000" cy="9144000"/>
  <p:embeddedFontLst>
    <p:embeddedFont>
      <p:font typeface="Francois One" panose="020B0604020202020204" charset="0"/>
      <p:regular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Mono" panose="00000009000000000000" pitchFamily="49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DD9166-DFF4-6C7B-B8BA-8532E639B4B8}" v="14" dt="2024-02-18T11:06:32.8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ARTE PROENÇA Ricardo" userId="S::duari132@365.education.lu::19f90d77-1cda-4ce5-8ca4-0b3d73925f81" providerId="AD" clId="Web-{1ADD9166-DFF4-6C7B-B8BA-8532E639B4B8}"/>
    <pc:docChg chg="addSld delSld modSld">
      <pc:chgData name="DUARTE PROENÇA Ricardo" userId="S::duari132@365.education.lu::19f90d77-1cda-4ce5-8ca4-0b3d73925f81" providerId="AD" clId="Web-{1ADD9166-DFF4-6C7B-B8BA-8532E639B4B8}" dt="2024-02-18T11:06:32.812" v="8"/>
      <pc:docMkLst>
        <pc:docMk/>
      </pc:docMkLst>
      <pc:sldChg chg="modSp">
        <pc:chgData name="DUARTE PROENÇA Ricardo" userId="S::duari132@365.education.lu::19f90d77-1cda-4ce5-8ca4-0b3d73925f81" providerId="AD" clId="Web-{1ADD9166-DFF4-6C7B-B8BA-8532E639B4B8}" dt="2024-02-18T10:57:40.293" v="2" actId="20577"/>
        <pc:sldMkLst>
          <pc:docMk/>
          <pc:sldMk cId="0" sldId="267"/>
        </pc:sldMkLst>
        <pc:spChg chg="mod">
          <ac:chgData name="DUARTE PROENÇA Ricardo" userId="S::duari132@365.education.lu::19f90d77-1cda-4ce5-8ca4-0b3d73925f81" providerId="AD" clId="Web-{1ADD9166-DFF4-6C7B-B8BA-8532E639B4B8}" dt="2024-02-18T10:57:40.293" v="2" actId="20577"/>
          <ac:spMkLst>
            <pc:docMk/>
            <pc:sldMk cId="0" sldId="267"/>
            <ac:spMk id="225" creationId="{00000000-0000-0000-0000-000000000000}"/>
          </ac:spMkLst>
        </pc:spChg>
      </pc:sldChg>
      <pc:sldChg chg="add del">
        <pc:chgData name="DUARTE PROENÇA Ricardo" userId="S::duari132@365.education.lu::19f90d77-1cda-4ce5-8ca4-0b3d73925f81" providerId="AD" clId="Web-{1ADD9166-DFF4-6C7B-B8BA-8532E639B4B8}" dt="2024-02-18T11:06:32.453" v="7"/>
        <pc:sldMkLst>
          <pc:docMk/>
          <pc:sldMk cId="0" sldId="268"/>
        </pc:sldMkLst>
      </pc:sldChg>
      <pc:sldChg chg="add del">
        <pc:chgData name="DUARTE PROENÇA Ricardo" userId="S::duari132@365.education.lu::19f90d77-1cda-4ce5-8ca4-0b3d73925f81" providerId="AD" clId="Web-{1ADD9166-DFF4-6C7B-B8BA-8532E639B4B8}" dt="2024-02-18T11:06:32.812" v="8"/>
        <pc:sldMkLst>
          <pc:docMk/>
          <pc:sldMk cId="0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87c4045d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87c4045d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87c4045d0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87c4045d0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ace3d1be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ace3d1be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c155d7b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c155d7b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3b8dfb8fe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3b8dfb8fe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3b8dfb8fe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3b8dfb8fe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3b8dfb8f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3b8dfb8f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3b8dfb8fe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3b8dfb8fe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87c4045d0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87c4045d0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3b988bca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3b988bca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3b988bca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3b988bca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87c4045d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87c4045d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87c4045d0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87c4045d0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d87c4045d0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d87c4045d0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d87c4045d0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d87c4045d0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d87c4045d0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d87c4045d0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d87c404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d87c404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87c4045d0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87c4045d0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87c4045d0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87c4045d0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87c4045d0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87c4045d0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d87c4045d0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d87c4045d0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d87c4045d0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d87c4045d0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ace3d1b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ace3d1b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the class "What is the Internet?"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3d20f7cf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3d20f7cf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87c4045d0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87c4045d0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87c4045d0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d87c4045d0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d87c4045d0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d87c4045d0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3d20f7cf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3d20f7cf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87c4045d0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d87c4045d0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3b8dfb8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e3b8dfb8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87c4045d0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87c4045d0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87c4045d0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87c4045d0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ace3d1be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ace3d1be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87c4045d0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87c4045d0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ace3d1be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ace3d1be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87c4045d0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87c4045d0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C2A4A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 flipH="1">
            <a:off x="4955688" y="961013"/>
            <a:ext cx="5149325" cy="3227300"/>
          </a:xfrm>
          <a:prstGeom prst="flowChartManualInpu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11700" y="528325"/>
            <a:ext cx="8520600" cy="10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Francois One"/>
              <a:buNone/>
              <a:defRPr sz="52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11700" y="16149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DDAE"/>
              </a:buClr>
              <a:buSzPts val="2800"/>
              <a:buFont typeface="Francois One"/>
              <a:buNone/>
              <a:defRPr sz="2800">
                <a:solidFill>
                  <a:srgbClr val="30DDAE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3600"/>
              <a:buFont typeface="Francois One"/>
              <a:buNone/>
              <a:defRPr sz="3600">
                <a:solidFill>
                  <a:srgbClr val="25326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p1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2800"/>
              <a:buNone/>
              <a:defRPr>
                <a:solidFill>
                  <a:srgbClr val="2532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2800"/>
              <a:buFont typeface="Francois One"/>
              <a:buNone/>
              <a:defRPr sz="2800">
                <a:solidFill>
                  <a:srgbClr val="25326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sinschools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csinschools.com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oogle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csinschools.com/news/" TargetMode="External"/><Relationship Id="rId5" Type="http://schemas.openxmlformats.org/officeDocument/2006/relationships/hyperlink" Target="https://csinschools.com/" TargetMode="External"/><Relationship Id="rId4" Type="http://schemas.openxmlformats.org/officeDocument/2006/relationships/hyperlink" Target="https://www.google.com.au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sinschools.com/abou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sinschools.com/abou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sinschools.com/abou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png"/><Relationship Id="rId4" Type="http://schemas.openxmlformats.org/officeDocument/2006/relationships/hyperlink" Target="https://www.csinschools.com/about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au/search?q=csinschool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hyperlink" Target="https://google.co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2Ux2PnJe6E&amp;t=32s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hyperlink" Target="https://google.com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coding&amp;rlz=1C5CHFA_enAU774AU774&amp;oq=coding&amp;aqs=chrome..69i57j69i59j69i60l2j69i61l3j69i60.630j0j9&amp;sourceid=chrome&amp;ie=UTF-8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kahoot.it/details/60e53fb9-ef89-43ea-aab3-53017c6cabd1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sinschools.com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trafficradius.com.au/web-hosting/" TargetMode="External"/><Relationship Id="rId13" Type="http://schemas.openxmlformats.org/officeDocument/2006/relationships/hyperlink" Target="https://p1.pxfuel.com/preview/370/957/85/cat-mieze-tiger-cat-funny.jpg" TargetMode="External"/><Relationship Id="rId3" Type="http://schemas.openxmlformats.org/officeDocument/2006/relationships/hyperlink" Target="https://csinschools.com/" TargetMode="External"/><Relationship Id="rId7" Type="http://schemas.openxmlformats.org/officeDocument/2006/relationships/hyperlink" Target="https://trafficradius.com.au/wp-content/uploads/2021/01/web-hosting-services-img-1.jpg" TargetMode="External"/><Relationship Id="rId12" Type="http://schemas.openxmlformats.org/officeDocument/2006/relationships/hyperlink" Target="https://img-premium.flaticon.com/png/512/3037/premium/3037929.png?token=exp=1625622823~hmac=493a1e3c9746d4cf5a545586365b6de9" TargetMode="External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6" Type="http://schemas.openxmlformats.org/officeDocument/2006/relationships/hyperlink" Target="https://image.flaticon.com/icons/png/512/3462/3462558.png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commons.wikimedia.org/wiki/File:Submarine_cable_map_umap.png" TargetMode="External"/><Relationship Id="rId11" Type="http://schemas.openxmlformats.org/officeDocument/2006/relationships/hyperlink" Target="https://www.flaticon.com/" TargetMode="External"/><Relationship Id="rId5" Type="http://schemas.openxmlformats.org/officeDocument/2006/relationships/hyperlink" Target="https://commons.wikimedia.org/wiki/File:Diver_Checking_Underwater_Protection_of_Cable_-_Flickr_-_The_Official_CTBTO_Photostream.jpg" TargetMode="External"/><Relationship Id="rId15" Type="http://schemas.openxmlformats.org/officeDocument/2006/relationships/hyperlink" Target="https://img-premium.flaticon.com/png/512/2592/premium/2592543.png?token=exp=1625623529~hmac=3d211753eab3549405d5cb65ae21679c" TargetMode="External"/><Relationship Id="rId10" Type="http://schemas.openxmlformats.org/officeDocument/2006/relationships/hyperlink" Target="https://www.flaticon.com/authors/freepik" TargetMode="External"/><Relationship Id="rId4" Type="http://schemas.openxmlformats.org/officeDocument/2006/relationships/hyperlink" Target="https://creativecommons.org/licenses/by-sa/4.0/" TargetMode="External"/><Relationship Id="rId9" Type="http://schemas.openxmlformats.org/officeDocument/2006/relationships/hyperlink" Target="https://image.flaticon.com/icons/png/512/1383/1383395.png" TargetMode="External"/><Relationship Id="rId14" Type="http://schemas.openxmlformats.org/officeDocument/2006/relationships/hyperlink" Target="https://www.pxfuel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14.jpg"/><Relationship Id="rId4" Type="http://schemas.openxmlformats.org/officeDocument/2006/relationships/hyperlink" Target="http://www.youtube.com/watch?v=es9DNe0l0Q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A4A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578925" y="743925"/>
            <a:ext cx="46563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Lesson 1</a:t>
            </a:r>
            <a:endParaRPr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579000" y="1621225"/>
            <a:ext cx="4797000" cy="12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Internet?</a:t>
            </a:r>
            <a:endParaRPr>
              <a:solidFill>
                <a:srgbClr val="30DDAE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7028" y="1460763"/>
            <a:ext cx="1800002" cy="222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>
            <a:spLocks noGrp="1"/>
          </p:cNvSpPr>
          <p:nvPr>
            <p:ph type="body" idx="4294967295"/>
          </p:nvPr>
        </p:nvSpPr>
        <p:spPr>
          <a:xfrm>
            <a:off x="6285725" y="4736975"/>
            <a:ext cx="27573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CCCCCC"/>
                </a:solidFill>
              </a:rPr>
              <a:t>csinschools.com</a:t>
            </a:r>
            <a:endParaRPr sz="1400">
              <a:solidFill>
                <a:srgbClr val="CCCCCC"/>
              </a:solidFill>
            </a:endParaRPr>
          </a:p>
        </p:txBody>
      </p:sp>
      <p:pic>
        <p:nvPicPr>
          <p:cNvPr id="109" name="Google Shape;1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000" y="2689200"/>
            <a:ext cx="1411200" cy="14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web server?</a:t>
            </a:r>
            <a:endParaRPr/>
          </a:p>
        </p:txBody>
      </p:sp>
      <p:grpSp>
        <p:nvGrpSpPr>
          <p:cNvPr id="206" name="Google Shape;206;p34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207" name="Google Shape;207;p34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10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208" name="Google Shape;208;p34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" name="Google Shape;2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650" y="1408400"/>
            <a:ext cx="2326700" cy="23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web server?</a:t>
            </a:r>
            <a:endParaRPr/>
          </a:p>
        </p:txBody>
      </p:sp>
      <p:sp>
        <p:nvSpPr>
          <p:cNvPr id="215" name="Google Shape;215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30400" cy="30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 web server is a computer that is connected to the Internet and receives requests (often from a web browser) for a particular resource.</a:t>
            </a:r>
            <a:br>
              <a:rPr lang="en-GB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web server decides on how to respond and this usually involves sending the resource back to the web browser, which will then display it.</a:t>
            </a:r>
            <a:br>
              <a:rPr lang="en-GB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 server serves, just like a waiter! Think of a web server as a waiter who takes your order, then brings you back your food.</a:t>
            </a:r>
            <a:endParaRPr sz="1600"/>
          </a:p>
        </p:txBody>
      </p:sp>
      <p:grpSp>
        <p:nvGrpSpPr>
          <p:cNvPr id="216" name="Google Shape;216;p35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217" name="Google Shape;217;p35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11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218" name="Google Shape;218;p35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9" name="Google Shape;2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100" y="1135350"/>
            <a:ext cx="2303400" cy="287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happens when you visit a website?</a:t>
            </a:r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What happens when you type in </a:t>
            </a:r>
            <a:r>
              <a:rPr lang="en-GB" u="sng" dirty="0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https://csinschools.com</a:t>
            </a:r>
            <a:r>
              <a:rPr lang="en-GB" dirty="0"/>
              <a:t> into your web browser's address bar?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Think about this by yourself for 60 seconds</a:t>
            </a:r>
            <a:endParaRPr dirty="0"/>
          </a:p>
          <a:p>
            <a:pPr>
              <a:lnSpc>
                <a:spcPct val="114999"/>
              </a:lnSpc>
            </a:pPr>
            <a:r>
              <a:rPr lang="en-GB"/>
              <a:t>Discuss with the person next to you for 60 seconds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Have a class discussion led by your teacher about your ideas</a:t>
            </a:r>
            <a:endParaRPr dirty="0"/>
          </a:p>
        </p:txBody>
      </p:sp>
      <p:grpSp>
        <p:nvGrpSpPr>
          <p:cNvPr id="226" name="Google Shape;226;p36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227" name="Google Shape;227;p36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12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228" name="Google Shape;228;p36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How Do Web Browsers and Web Servers Communicate?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The web browser discovers the </a:t>
            </a:r>
            <a:r>
              <a:rPr lang="en-GB" sz="1600" b="1"/>
              <a:t>IP address</a:t>
            </a:r>
            <a:r>
              <a:rPr lang="en-GB" sz="1600"/>
              <a:t> of the website </a:t>
            </a:r>
            <a:r>
              <a:rPr lang="en-GB" sz="1600" u="sng">
                <a:solidFill>
                  <a:schemeClr val="hlink"/>
                </a:solidFill>
                <a:hlinkClick r:id="rId3"/>
              </a:rPr>
              <a:t>csinschools.com</a:t>
            </a:r>
            <a:r>
              <a:rPr lang="en-GB" sz="1600"/>
              <a:t> using something called a </a:t>
            </a:r>
            <a:r>
              <a:rPr lang="en-GB" sz="1600" b="1"/>
              <a:t>domain name service (DNS)</a:t>
            </a:r>
            <a:r>
              <a:rPr lang="en-GB" sz="1600"/>
              <a:t> .</a:t>
            </a:r>
            <a:r>
              <a:rPr lang="en-GB"/>
              <a:t>..</a:t>
            </a:r>
            <a:endParaRPr/>
          </a:p>
        </p:txBody>
      </p:sp>
      <p:grpSp>
        <p:nvGrpSpPr>
          <p:cNvPr id="244" name="Google Shape;244;p38"/>
          <p:cNvGrpSpPr/>
          <p:nvPr/>
        </p:nvGrpSpPr>
        <p:grpSpPr>
          <a:xfrm>
            <a:off x="6499897" y="1571824"/>
            <a:ext cx="2342113" cy="2623640"/>
            <a:chOff x="6173075" y="716158"/>
            <a:chExt cx="2670291" cy="2960217"/>
          </a:xfrm>
        </p:grpSpPr>
        <p:pic>
          <p:nvPicPr>
            <p:cNvPr id="245" name="Google Shape;24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73075" y="1237975"/>
              <a:ext cx="2659225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700000">
              <a:off x="7403275" y="847650"/>
              <a:ext cx="634900" cy="63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38"/>
            <p:cNvSpPr txBox="1"/>
            <p:nvPr/>
          </p:nvSpPr>
          <p:spPr>
            <a:xfrm>
              <a:off x="6431237" y="1467488"/>
              <a:ext cx="2142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IP Address</a:t>
              </a:r>
              <a:endParaRPr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8" name="Google Shape;248;p38"/>
            <p:cNvSpPr txBox="1"/>
            <p:nvPr/>
          </p:nvSpPr>
          <p:spPr>
            <a:xfrm>
              <a:off x="6184166" y="1861088"/>
              <a:ext cx="2659200" cy="121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The unique number given to every computer so it can be found on the Internet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9" name="Google Shape;249;p38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250" name="Google Shape;250;p38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13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251" name="Google Shape;251;p38"/>
            <p:cNvPicPr preferRelativeResize="0"/>
            <p:nvPr/>
          </p:nvPicPr>
          <p:blipFill rotWithShape="1">
            <a:blip r:embed="rId6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" name="Google Shape;25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7150" y="2932500"/>
            <a:ext cx="1186775" cy="11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/>
          <p:nvPr/>
        </p:nvSpPr>
        <p:spPr>
          <a:xfrm>
            <a:off x="1029725" y="2030175"/>
            <a:ext cx="2009400" cy="6855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8"/>
          <p:cNvSpPr txBox="1"/>
          <p:nvPr/>
        </p:nvSpPr>
        <p:spPr>
          <a:xfrm>
            <a:off x="999575" y="2065125"/>
            <a:ext cx="206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What is the IP address for </a:t>
            </a:r>
            <a:r>
              <a:rPr lang="en-GB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csinschools.com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8"/>
          <p:cNvSpPr/>
          <p:nvPr/>
        </p:nvSpPr>
        <p:spPr>
          <a:xfrm>
            <a:off x="3896811" y="2030175"/>
            <a:ext cx="2009400" cy="6855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8"/>
          <p:cNvSpPr txBox="1"/>
          <p:nvPr/>
        </p:nvSpPr>
        <p:spPr>
          <a:xfrm>
            <a:off x="3866638" y="2065125"/>
            <a:ext cx="206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The IP address is </a:t>
            </a:r>
            <a:r>
              <a:rPr lang="en-GB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192.17.140.89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7" name="Google Shape;257;p38"/>
          <p:cNvSpPr txBox="1"/>
          <p:nvPr/>
        </p:nvSpPr>
        <p:spPr>
          <a:xfrm>
            <a:off x="946888" y="4195475"/>
            <a:ext cx="128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Browser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8"/>
          <p:cNvSpPr txBox="1"/>
          <p:nvPr/>
        </p:nvSpPr>
        <p:spPr>
          <a:xfrm>
            <a:off x="4257838" y="4195475"/>
            <a:ext cx="128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DNS Server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08100" y="2932500"/>
            <a:ext cx="1186775" cy="11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8"/>
          <p:cNvSpPr/>
          <p:nvPr/>
        </p:nvSpPr>
        <p:spPr>
          <a:xfrm flipH="1">
            <a:off x="2505525" y="3274638"/>
            <a:ext cx="1326600" cy="197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8"/>
          <p:cNvSpPr/>
          <p:nvPr/>
        </p:nvSpPr>
        <p:spPr>
          <a:xfrm>
            <a:off x="2505525" y="3579438"/>
            <a:ext cx="1326600" cy="197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Web Browsers and Web Servers Communicate?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… and then sends a request to that IP address.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268" name="Google Shape;268;p39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269" name="Google Shape;269;p39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14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270" name="Google Shape;270;p39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1" name="Google Shape;27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125" y="2932500"/>
            <a:ext cx="1186775" cy="11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150" y="2932500"/>
            <a:ext cx="1186775" cy="11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/>
          <p:nvPr/>
        </p:nvSpPr>
        <p:spPr>
          <a:xfrm>
            <a:off x="1029725" y="2030175"/>
            <a:ext cx="2009400" cy="6855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9"/>
          <p:cNvSpPr txBox="1"/>
          <p:nvPr/>
        </p:nvSpPr>
        <p:spPr>
          <a:xfrm>
            <a:off x="999575" y="2065125"/>
            <a:ext cx="206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192.17.140.89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, can I have the cat video?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9"/>
          <p:cNvSpPr txBox="1"/>
          <p:nvPr/>
        </p:nvSpPr>
        <p:spPr>
          <a:xfrm>
            <a:off x="946888" y="4195475"/>
            <a:ext cx="128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Browser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39"/>
          <p:cNvSpPr txBox="1"/>
          <p:nvPr/>
        </p:nvSpPr>
        <p:spPr>
          <a:xfrm>
            <a:off x="4077713" y="4195475"/>
            <a:ext cx="16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192.17.140.89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7" name="Google Shape;277;p39"/>
          <p:cNvSpPr/>
          <p:nvPr/>
        </p:nvSpPr>
        <p:spPr>
          <a:xfrm flipH="1">
            <a:off x="2505525" y="3427038"/>
            <a:ext cx="1326600" cy="197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Web Browsers and Web Servers Communicate?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 startAt="2"/>
            </a:pPr>
            <a:r>
              <a:rPr lang="en-GB" sz="1600"/>
              <a:t>The server returns a </a:t>
            </a:r>
            <a:r>
              <a:rPr lang="en-GB" sz="1600" b="1"/>
              <a:t>status code</a:t>
            </a:r>
            <a:r>
              <a:rPr lang="en-GB" sz="1600"/>
              <a:t>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284" name="Google Shape;284;p40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285" name="Google Shape;285;p40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15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286" name="Google Shape;286;p40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7" name="Google Shape;28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125" y="2932500"/>
            <a:ext cx="1186775" cy="11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150" y="2932500"/>
            <a:ext cx="1186775" cy="11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0"/>
          <p:cNvSpPr txBox="1"/>
          <p:nvPr/>
        </p:nvSpPr>
        <p:spPr>
          <a:xfrm>
            <a:off x="946888" y="4195475"/>
            <a:ext cx="128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Browser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0" name="Google Shape;290;p40"/>
          <p:cNvGrpSpPr/>
          <p:nvPr/>
        </p:nvGrpSpPr>
        <p:grpSpPr>
          <a:xfrm>
            <a:off x="6499897" y="1571824"/>
            <a:ext cx="2332406" cy="2623640"/>
            <a:chOff x="6173075" y="716158"/>
            <a:chExt cx="2659225" cy="2960217"/>
          </a:xfrm>
        </p:grpSpPr>
        <p:pic>
          <p:nvPicPr>
            <p:cNvPr id="291" name="Google Shape;291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73075" y="1237975"/>
              <a:ext cx="2659225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2700000">
              <a:off x="7403275" y="847650"/>
              <a:ext cx="634900" cy="63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40"/>
            <p:cNvSpPr txBox="1"/>
            <p:nvPr/>
          </p:nvSpPr>
          <p:spPr>
            <a:xfrm>
              <a:off x="6431237" y="1467488"/>
              <a:ext cx="2142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Status Codes</a:t>
              </a:r>
              <a:endParaRPr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4" name="Google Shape;294;p40"/>
            <p:cNvSpPr txBox="1"/>
            <p:nvPr/>
          </p:nvSpPr>
          <p:spPr>
            <a:xfrm>
              <a:off x="6184166" y="1861090"/>
              <a:ext cx="2498400" cy="141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 number that tells us if the request worked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A status code of </a:t>
              </a:r>
              <a:r>
                <a:rPr lang="en-GB" sz="1200" b="1">
                  <a:solidFill>
                    <a:srgbClr val="59595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200</a:t>
              </a: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 means all OK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95" name="Google Shape;295;p40"/>
          <p:cNvSpPr/>
          <p:nvPr/>
        </p:nvSpPr>
        <p:spPr>
          <a:xfrm>
            <a:off x="3896800" y="2065125"/>
            <a:ext cx="2009400" cy="6855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0"/>
          <p:cNvSpPr txBox="1"/>
          <p:nvPr/>
        </p:nvSpPr>
        <p:spPr>
          <a:xfrm>
            <a:off x="3866650" y="2100075"/>
            <a:ext cx="206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 Mono"/>
                <a:ea typeface="Roboto Mono"/>
                <a:cs typeface="Roboto Mono"/>
                <a:sym typeface="Roboto Mono"/>
              </a:rPr>
              <a:t>status_code: </a:t>
            </a:r>
            <a:r>
              <a:rPr lang="en-GB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200</a:t>
            </a:r>
            <a:endParaRPr sz="12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r>
              <a:rPr lang="en-GB" sz="12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GB" sz="12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r>
              <a:rPr lang="en-GB" sz="12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GB" sz="12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sz="1200"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4077713" y="4195475"/>
            <a:ext cx="16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192.17.140.89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8" name="Google Shape;298;p40"/>
          <p:cNvSpPr/>
          <p:nvPr/>
        </p:nvSpPr>
        <p:spPr>
          <a:xfrm>
            <a:off x="2505525" y="3427038"/>
            <a:ext cx="1326600" cy="197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/>
          <p:nvPr/>
        </p:nvSpPr>
        <p:spPr>
          <a:xfrm>
            <a:off x="4022411" y="1939514"/>
            <a:ext cx="2009400" cy="6855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 startAt="3"/>
            </a:pPr>
            <a:r>
              <a:rPr lang="en-GB" sz="1600"/>
              <a:t>If everything is OK, the requested resource is returned to the browser. Sometimes this is HTML code, sometimes it downloads the resource to your computer.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5" name="Google Shape;3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125" y="2932500"/>
            <a:ext cx="1186775" cy="11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Web Browsers and Web Servers Communicate?</a:t>
            </a:r>
            <a:endParaRPr/>
          </a:p>
        </p:txBody>
      </p:sp>
      <p:grpSp>
        <p:nvGrpSpPr>
          <p:cNvPr id="307" name="Google Shape;307;p41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308" name="Google Shape;308;p41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16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309" name="Google Shape;309;p41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" name="Google Shape;310;p41"/>
          <p:cNvSpPr txBox="1"/>
          <p:nvPr/>
        </p:nvSpPr>
        <p:spPr>
          <a:xfrm>
            <a:off x="946888" y="4195475"/>
            <a:ext cx="128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Your screen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41"/>
          <p:cNvSpPr txBox="1"/>
          <p:nvPr/>
        </p:nvSpPr>
        <p:spPr>
          <a:xfrm>
            <a:off x="4205801" y="4195475"/>
            <a:ext cx="139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Browser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1"/>
          <p:cNvSpPr txBox="1"/>
          <p:nvPr/>
        </p:nvSpPr>
        <p:spPr>
          <a:xfrm>
            <a:off x="3992250" y="2005225"/>
            <a:ext cx="206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status_code: </a:t>
            </a:r>
            <a:r>
              <a:rPr lang="en-GB" sz="12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200</a:t>
            </a:r>
            <a:endParaRPr sz="12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r>
              <a:rPr lang="en-GB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GB" sz="12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r>
              <a:rPr lang="en-GB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GB" sz="12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41"/>
          <p:cNvSpPr/>
          <p:nvPr/>
        </p:nvSpPr>
        <p:spPr>
          <a:xfrm>
            <a:off x="2505525" y="3427038"/>
            <a:ext cx="1326600" cy="197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" name="Google Shape;31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158" y="3008684"/>
            <a:ext cx="1186775" cy="118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6600" y="3148325"/>
            <a:ext cx="1048050" cy="6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HTML?</a:t>
            </a:r>
            <a:endParaRPr/>
          </a:p>
        </p:txBody>
      </p:sp>
      <p:sp>
        <p:nvSpPr>
          <p:cNvPr id="321" name="Google Shape;321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/>
              <a:t>HTML</a:t>
            </a:r>
            <a:r>
              <a:rPr lang="en-GB"/>
              <a:t> stands for </a:t>
            </a:r>
            <a:r>
              <a:rPr lang="en-GB" b="1"/>
              <a:t>HyperText Markup Language</a:t>
            </a:r>
            <a:r>
              <a:rPr lang="en-GB"/>
              <a:t>. It is a kind of programming language and is used to describe the structure of a web page. It has </a:t>
            </a:r>
            <a:r>
              <a:rPr lang="en-GB" b="1"/>
              <a:t>tags </a:t>
            </a:r>
            <a:r>
              <a:rPr lang="en-GB"/>
              <a:t>which represent how data should be displayed. For example the following code instructs the web browser to display 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"Computer Science"</a:t>
            </a:r>
            <a:r>
              <a:rPr lang="en-GB"/>
              <a:t> as a heading: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&lt;h1&gt;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Computer Science</a:t>
            </a:r>
            <a:r>
              <a:rPr lang="en-GB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&lt;/h1&gt;</a:t>
            </a:r>
            <a:endParaRPr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322" name="Google Shape;322;p42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323" name="Google Shape;323;p42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17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324" name="Google Shape;324;p42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HTML?</a:t>
            </a:r>
            <a:endParaRPr/>
          </a:p>
        </p:txBody>
      </p:sp>
      <p:sp>
        <p:nvSpPr>
          <p:cNvPr id="330" name="Google Shape;330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5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/>
              <a:t>HTML</a:t>
            </a:r>
            <a:r>
              <a:rPr lang="en-GB"/>
              <a:t> stands for </a:t>
            </a:r>
            <a:r>
              <a:rPr lang="en-GB" b="1"/>
              <a:t>HyperText Markup Language</a:t>
            </a:r>
            <a:r>
              <a:rPr lang="en-GB"/>
              <a:t>. It is a kind of programming language and is used to describe the structure of a web page. It has </a:t>
            </a:r>
            <a:r>
              <a:rPr lang="en-GB" b="1"/>
              <a:t>tags </a:t>
            </a:r>
            <a:r>
              <a:rPr lang="en-GB"/>
              <a:t>which represent how data should be displayed. For example the following code instructs the web browser to display 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"Computer Science"</a:t>
            </a:r>
            <a:r>
              <a:rPr lang="en-GB"/>
              <a:t> as a heading: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&lt;h1&gt;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Computer Science</a:t>
            </a:r>
            <a:r>
              <a:rPr lang="en-GB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&lt;/h1&gt;</a:t>
            </a:r>
            <a:endParaRPr/>
          </a:p>
        </p:txBody>
      </p:sp>
      <p:grpSp>
        <p:nvGrpSpPr>
          <p:cNvPr id="331" name="Google Shape;331;p43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332" name="Google Shape;332;p43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18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333" name="Google Shape;333;p43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34" name="Google Shape;334;p43"/>
          <p:cNvCxnSpPr>
            <a:stCxn id="335" idx="1"/>
          </p:cNvCxnSpPr>
          <p:nvPr/>
        </p:nvCxnSpPr>
        <p:spPr>
          <a:xfrm rot="10800000">
            <a:off x="3167925" y="3536125"/>
            <a:ext cx="689700" cy="623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43"/>
          <p:cNvCxnSpPr>
            <a:stCxn id="335" idx="3"/>
          </p:cNvCxnSpPr>
          <p:nvPr/>
        </p:nvCxnSpPr>
        <p:spPr>
          <a:xfrm rot="10800000" flipH="1">
            <a:off x="5264025" y="3542725"/>
            <a:ext cx="622800" cy="61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5" name="Google Shape;335;p43"/>
          <p:cNvSpPr txBox="1"/>
          <p:nvPr/>
        </p:nvSpPr>
        <p:spPr>
          <a:xfrm>
            <a:off x="3857625" y="3959725"/>
            <a:ext cx="140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these are tags!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HTML?</a:t>
            </a:r>
            <a:endParaRPr/>
          </a:p>
        </p:txBody>
      </p:sp>
      <p:sp>
        <p:nvSpPr>
          <p:cNvPr id="342" name="Google Shape;34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5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/>
              <a:t>HTML</a:t>
            </a:r>
            <a:r>
              <a:rPr lang="en-GB"/>
              <a:t> stands for </a:t>
            </a:r>
            <a:r>
              <a:rPr lang="en-GB" b="1"/>
              <a:t>HyperText Markup Language</a:t>
            </a:r>
            <a:r>
              <a:rPr lang="en-GB"/>
              <a:t>. It is a kind of programming language and is used to describe the structure of a web page. It has </a:t>
            </a:r>
            <a:r>
              <a:rPr lang="en-GB" b="1"/>
              <a:t>tags </a:t>
            </a:r>
            <a:r>
              <a:rPr lang="en-GB"/>
              <a:t>which represent how data should be displayed. For example the following code instructs the web browser to display 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"Computer Science"</a:t>
            </a:r>
            <a:r>
              <a:rPr lang="en-GB"/>
              <a:t> as a heading: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&lt;h1&gt;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Computer Science</a:t>
            </a:r>
            <a:r>
              <a:rPr lang="en-GB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&lt;/h1&gt;</a:t>
            </a:r>
            <a:endParaRPr/>
          </a:p>
        </p:txBody>
      </p:sp>
      <p:grpSp>
        <p:nvGrpSpPr>
          <p:cNvPr id="343" name="Google Shape;343;p44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344" name="Google Shape;344;p44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19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345" name="Google Shape;345;p44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6" name="Google Shape;346;p44"/>
          <p:cNvSpPr txBox="1"/>
          <p:nvPr/>
        </p:nvSpPr>
        <p:spPr>
          <a:xfrm>
            <a:off x="2846350" y="3959725"/>
            <a:ext cx="350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We'll talk more about them in </a:t>
            </a:r>
            <a:r>
              <a:rPr lang="en-GB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Lesson 2</a:t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objectives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By the end of this lesson you will be able to: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understand what the Internet is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understand what a web browser is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understand what a web server is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understand how web browsers and web servers communicate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understand what HTML is</a:t>
            </a:r>
            <a:endParaRPr sz="1600"/>
          </a:p>
        </p:txBody>
      </p:sp>
      <p:sp>
        <p:nvSpPr>
          <p:cNvPr id="116" name="Google Shape;116;p2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17" name="Google Shape;1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875" y="1211325"/>
            <a:ext cx="988525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3925" y="1939388"/>
            <a:ext cx="988525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875" y="2676187"/>
            <a:ext cx="988525" cy="988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26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21" name="Google Shape;121;p26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22" name="Google Shape;122;p26"/>
            <p:cNvPicPr preferRelativeResize="0"/>
            <p:nvPr/>
          </p:nvPicPr>
          <p:blipFill rotWithShape="1">
            <a:blip r:embed="rId6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URL?</a:t>
            </a:r>
            <a:endParaRPr/>
          </a:p>
        </p:txBody>
      </p:sp>
      <p:sp>
        <p:nvSpPr>
          <p:cNvPr id="352" name="Google Shape;352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 </a:t>
            </a:r>
            <a:r>
              <a:rPr lang="en-GB" sz="1600" b="1"/>
              <a:t>URL (Uniform Resource Locator)</a:t>
            </a:r>
            <a:r>
              <a:rPr lang="en-GB" sz="1600"/>
              <a:t> specifies where a specific resource such as a web page can be found on the Internet.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 URL contains detailed instructions on where to find something on a particular server.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e.g. my socks are located in Australia, Victoria, Whoville, 14 Smith Street, in my bedroom, in my closet, 3 drawers down.</a:t>
            </a:r>
            <a:endParaRPr/>
          </a:p>
        </p:txBody>
      </p:sp>
      <p:grpSp>
        <p:nvGrpSpPr>
          <p:cNvPr id="353" name="Google Shape;353;p45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354" name="Google Shape;354;p45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20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355" name="Google Shape;355;p45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6" name="Google Shape;356;p45"/>
          <p:cNvSpPr txBox="1"/>
          <p:nvPr/>
        </p:nvSpPr>
        <p:spPr>
          <a:xfrm>
            <a:off x="3996600" y="3463225"/>
            <a:ext cx="3884400" cy="12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https://www.google.com.au/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Can you think of another example?</a:t>
            </a:r>
            <a:endParaRPr sz="16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464100" y="3463225"/>
            <a:ext cx="3532500" cy="12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Examples</a:t>
            </a:r>
            <a:endParaRPr sz="16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https://csinschools.com/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https://csinschools.com/news/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45"/>
          <p:cNvSpPr txBox="1"/>
          <p:nvPr/>
        </p:nvSpPr>
        <p:spPr>
          <a:xfrm>
            <a:off x="1617600" y="2872300"/>
            <a:ext cx="590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14smithstreet.whoville.vic.au/bedroom/closet/drawer/3/socks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 parts of a URL?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u="sng">
                <a:solidFill>
                  <a:schemeClr val="hlink"/>
                </a:solidFill>
                <a:hlinkClick r:id="rId3"/>
              </a:rPr>
              <a:t>csinschools.com/about/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https://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This is the protocol to use. </a:t>
            </a:r>
            <a:r>
              <a:rPr lang="en-GB" b="1"/>
              <a:t>HTTP </a:t>
            </a:r>
            <a:r>
              <a:rPr lang="en-GB"/>
              <a:t>stands for </a:t>
            </a:r>
            <a:r>
              <a:rPr lang="en-GB" b="1"/>
              <a:t>HyperText Transfer Protocol</a:t>
            </a:r>
            <a:r>
              <a:rPr lang="en-GB"/>
              <a:t> and is used for web pages. </a:t>
            </a:r>
            <a:r>
              <a:rPr lang="en-GB" b="1"/>
              <a:t>HTTPS </a:t>
            </a:r>
            <a:r>
              <a:rPr lang="en-GB"/>
              <a:t>is the </a:t>
            </a:r>
            <a:r>
              <a:rPr lang="en-GB" b="1"/>
              <a:t>Secure </a:t>
            </a:r>
            <a:r>
              <a:rPr lang="en-GB"/>
              <a:t>version of the protocol where all data sent between your web browser and the web server is </a:t>
            </a:r>
            <a:r>
              <a:rPr lang="en-GB" b="1"/>
              <a:t>encrypted</a:t>
            </a:r>
            <a:r>
              <a:rPr lang="en-GB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Encrypted: </a:t>
            </a:r>
            <a:r>
              <a:rPr lang="en-GB"/>
              <a:t>written in a secret code so that only certain people can read it.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375" name="Google Shape;375;p47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376" name="Google Shape;376;p47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21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377" name="Google Shape;377;p47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8" name="Google Shape;37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2850" y="657300"/>
            <a:ext cx="1371250" cy="13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 parts of a URL?</a:t>
            </a:r>
            <a:endParaRPr/>
          </a:p>
        </p:txBody>
      </p:sp>
      <p:sp>
        <p:nvSpPr>
          <p:cNvPr id="384" name="Google Shape;384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en-GB" u="sng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csinschools.com</a:t>
            </a:r>
            <a:r>
              <a:rPr lang="en-GB" u="sng">
                <a:solidFill>
                  <a:schemeClr val="hlink"/>
                </a:solidFill>
                <a:hlinkClick r:id="rId3"/>
              </a:rPr>
              <a:t>/about/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csinschools.com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This is the </a:t>
            </a:r>
            <a:r>
              <a:rPr lang="en-GB" b="1"/>
              <a:t>domain name</a:t>
            </a:r>
            <a:r>
              <a:rPr lang="en-GB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The web browser will use a </a:t>
            </a:r>
            <a:r>
              <a:rPr lang="en-GB" b="1"/>
              <a:t>domain name service (DNS)</a:t>
            </a:r>
            <a:r>
              <a:rPr lang="en-GB"/>
              <a:t> to find out the IP address of this domain (the first step our browser makes when we type in a URL!)</a:t>
            </a:r>
            <a:endParaRPr/>
          </a:p>
        </p:txBody>
      </p:sp>
      <p:grpSp>
        <p:nvGrpSpPr>
          <p:cNvPr id="385" name="Google Shape;385;p48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386" name="Google Shape;386;p48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22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387" name="Google Shape;387;p48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8" name="Google Shape;38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750" y="1017725"/>
            <a:ext cx="3442749" cy="17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 parts of a URL?</a:t>
            </a:r>
            <a:endParaRPr/>
          </a:p>
        </p:txBody>
      </p:sp>
      <p:sp>
        <p:nvSpPr>
          <p:cNvPr id="394" name="Google Shape;394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https://csinschools.com</a:t>
            </a:r>
            <a:r>
              <a:rPr lang="en-GB" u="sng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/about/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/about/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This is the </a:t>
            </a:r>
            <a:r>
              <a:rPr lang="en-GB" b="1"/>
              <a:t>path</a:t>
            </a:r>
            <a:r>
              <a:rPr lang="en-GB"/>
              <a:t>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This tells the website which specific </a:t>
            </a:r>
            <a:r>
              <a:rPr lang="en-GB" b="1"/>
              <a:t>resource </a:t>
            </a:r>
            <a:r>
              <a:rPr lang="en-GB"/>
              <a:t>to request. If there is </a:t>
            </a:r>
            <a:r>
              <a:rPr lang="en-GB" b="1"/>
              <a:t>no path</a:t>
            </a:r>
            <a:r>
              <a:rPr lang="en-GB"/>
              <a:t> given then the </a:t>
            </a:r>
            <a:r>
              <a:rPr lang="en-GB" b="1"/>
              <a:t>default web page</a:t>
            </a:r>
            <a:r>
              <a:rPr lang="en-GB"/>
              <a:t> will be requested. This is a common way to implement multiple pages on a website.</a:t>
            </a:r>
            <a:endParaRPr/>
          </a:p>
        </p:txBody>
      </p:sp>
      <p:grpSp>
        <p:nvGrpSpPr>
          <p:cNvPr id="395" name="Google Shape;395;p49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396" name="Google Shape;396;p49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23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397" name="Google Shape;397;p49"/>
            <p:cNvPicPr preferRelativeResize="0"/>
            <p:nvPr/>
          </p:nvPicPr>
          <p:blipFill rotWithShape="1">
            <a:blip r:embed="rId5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Query String</a:t>
            </a:r>
            <a:endParaRPr/>
          </a:p>
        </p:txBody>
      </p:sp>
      <p:sp>
        <p:nvSpPr>
          <p:cNvPr id="403" name="Google Shape;403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https://www.google.com.au/search</a:t>
            </a:r>
            <a:r>
              <a:rPr lang="en-GB" u="sng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?q=csinschools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?q=csinschools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This is the </a:t>
            </a:r>
            <a:r>
              <a:rPr lang="en-GB" sz="1600" b="1"/>
              <a:t>query string</a:t>
            </a:r>
            <a:r>
              <a:rPr lang="en-GB" sz="1600"/>
              <a:t>. It's optional and starts with a question mark (</a:t>
            </a:r>
            <a:r>
              <a:rPr lang="en-GB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?</a:t>
            </a:r>
            <a:r>
              <a:rPr lang="en-GB" sz="1600"/>
              <a:t>). In this case it assigns the value of '</a:t>
            </a:r>
            <a:r>
              <a:rPr lang="en-GB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csinschools</a:t>
            </a:r>
            <a:r>
              <a:rPr lang="en-GB" sz="1600"/>
              <a:t>' to the variable '</a:t>
            </a:r>
            <a:r>
              <a:rPr lang="en-GB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q</a:t>
            </a:r>
            <a:r>
              <a:rPr lang="en-GB" sz="1600"/>
              <a:t>'. The web server might use this information to modify the resource, or to narrow down a search.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Imagine a restaurant. The URL has the path to the kitchen inside the restaurant. You tell the waiter you want a burger. This could be a query string like so: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https://www.restaurant.com/kitchen?order=burger</a:t>
            </a:r>
            <a:endParaRPr sz="1600"/>
          </a:p>
        </p:txBody>
      </p:sp>
      <p:grpSp>
        <p:nvGrpSpPr>
          <p:cNvPr id="404" name="Google Shape;404;p50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405" name="Google Shape;405;p50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24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406" name="Google Shape;406;p50"/>
            <p:cNvPicPr preferRelativeResize="0"/>
            <p:nvPr/>
          </p:nvPicPr>
          <p:blipFill rotWithShape="1">
            <a:blip r:embed="rId5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7" name="Google Shape;40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7500" y="689900"/>
            <a:ext cx="1426700" cy="14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Query String - Multiple Variables</a:t>
            </a:r>
            <a:endParaRPr/>
          </a:p>
        </p:txBody>
      </p:sp>
      <p:sp>
        <p:nvSpPr>
          <p:cNvPr id="413" name="Google Shape;413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https://www.youtube.com/watch?v=m2Ux2PnJe6E&amp;t=32s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 sz="1600" b="1"/>
              <a:t>Multiple </a:t>
            </a:r>
            <a:r>
              <a:rPr lang="en-GB" sz="1600"/>
              <a:t>variables can be passed in the query string by using the </a:t>
            </a:r>
            <a:r>
              <a:rPr lang="en-GB" sz="1600" b="1">
                <a:latin typeface="Roboto Mono"/>
                <a:ea typeface="Roboto Mono"/>
                <a:cs typeface="Roboto Mono"/>
                <a:sym typeface="Roboto Mono"/>
              </a:rPr>
              <a:t>&amp;</a:t>
            </a:r>
            <a:r>
              <a:rPr lang="en-GB" sz="1600" b="1"/>
              <a:t> character</a:t>
            </a:r>
            <a:r>
              <a:rPr lang="en-GB" sz="1600"/>
              <a:t>. In the above URL we have two variables, </a:t>
            </a:r>
            <a:r>
              <a:rPr lang="en-GB" sz="1600" b="1">
                <a:latin typeface="Roboto Mono"/>
                <a:ea typeface="Roboto Mono"/>
                <a:cs typeface="Roboto Mono"/>
                <a:sym typeface="Roboto Mono"/>
              </a:rPr>
              <a:t>v=m2Ux2PnJe6E</a:t>
            </a:r>
            <a:r>
              <a:rPr lang="en-GB" sz="1600"/>
              <a:t> which specifies which video to watch and </a:t>
            </a:r>
            <a:r>
              <a:rPr lang="en-GB" sz="1600" b="1">
                <a:latin typeface="Roboto Mono"/>
                <a:ea typeface="Roboto Mono"/>
                <a:cs typeface="Roboto Mono"/>
                <a:sym typeface="Roboto Mono"/>
              </a:rPr>
              <a:t>t=32s</a:t>
            </a:r>
            <a:r>
              <a:rPr lang="en-GB" sz="1600"/>
              <a:t> which specifies to start the video at the 32 second mark. Using our restaurant order query string from before, this could let us order chips with our burger: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https://www.restaurant.com/kitchen?main=burger&amp;side=chips</a:t>
            </a:r>
            <a:endParaRPr sz="1600"/>
          </a:p>
        </p:txBody>
      </p:sp>
      <p:grpSp>
        <p:nvGrpSpPr>
          <p:cNvPr id="414" name="Google Shape;414;p51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415" name="Google Shape;415;p51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25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416" name="Google Shape;416;p51"/>
            <p:cNvPicPr preferRelativeResize="0"/>
            <p:nvPr/>
          </p:nvPicPr>
          <p:blipFill rotWithShape="1">
            <a:blip r:embed="rId5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7" name="Google Shape;41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2875" y="3786637"/>
            <a:ext cx="1168026" cy="116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4725" y="3787450"/>
            <a:ext cx="1072850" cy="10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Searching via the Address Bar</a:t>
            </a:r>
            <a:endParaRPr/>
          </a:p>
        </p:txBody>
      </p:sp>
      <p:sp>
        <p:nvSpPr>
          <p:cNvPr id="424" name="Google Shape;42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In most web browsers you can perform a search rather than type in a URL. What website are you taken to when you type in the word "coding" in the address bar rather than a URL?</a:t>
            </a:r>
            <a:endParaRPr sz="1600"/>
          </a:p>
        </p:txBody>
      </p:sp>
      <p:grpSp>
        <p:nvGrpSpPr>
          <p:cNvPr id="425" name="Google Shape;425;p52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426" name="Google Shape;426;p52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26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427" name="Google Shape;427;p52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Searching via the Address Bar</a:t>
            </a:r>
            <a:endParaRPr/>
          </a:p>
        </p:txBody>
      </p:sp>
      <p:sp>
        <p:nvSpPr>
          <p:cNvPr id="433" name="Google Shape;433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 most web browsers you can perform a search rather than type in a URL. What website are you taken to when you type in the word "coding" in the address bar?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When I try this I am taken to the following URL: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3"/>
              </a:rPr>
              <a:t>https://www.google.com/search?q=coding&amp;rlz=1C5CHFA_enAU774AU774&amp;oq=coding&amp;aqs=chrome..69i57j69i59j69i60l2j69i61l3j69i60.630j0j9&amp;sourceid=chrome&amp;ie=UTF-8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/>
              <a:t>Everything that goes into the address bar must be a URL. If we type something that isn't a URL, the browser assumes we're searching for something and converts our search term(s) into a URL, then shows us the result!</a:t>
            </a:r>
            <a:endParaRPr sz="1600"/>
          </a:p>
        </p:txBody>
      </p:sp>
      <p:grpSp>
        <p:nvGrpSpPr>
          <p:cNvPr id="434" name="Google Shape;434;p53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435" name="Google Shape;435;p53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27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436" name="Google Shape;436;p53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7" name="Google Shape;43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1666" y="4048075"/>
            <a:ext cx="6771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3"/>
          <p:cNvSpPr txBox="1"/>
          <p:nvPr/>
        </p:nvSpPr>
        <p:spPr>
          <a:xfrm>
            <a:off x="4798780" y="3970975"/>
            <a:ext cx="2748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Do you get a different URL to this one? Why do you think that might be?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 Time</a:t>
            </a:r>
            <a:endParaRPr/>
          </a:p>
        </p:txBody>
      </p:sp>
      <p:sp>
        <p:nvSpPr>
          <p:cNvPr id="444" name="Google Shape;444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61000" cy="3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 the following Kahoot to check your understanding!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https://create.kahoot.it/details/60e53fb9-ef89-43ea-aab3-53017c6cabd1</a:t>
            </a:r>
            <a:endParaRPr/>
          </a:p>
        </p:txBody>
      </p:sp>
      <p:grpSp>
        <p:nvGrpSpPr>
          <p:cNvPr id="445" name="Google Shape;445;p54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446" name="Google Shape;446;p54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28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447" name="Google Shape;447;p54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8" name="Google Shape;44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4326" y="2301350"/>
            <a:ext cx="2315325" cy="23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54" name="Google Shape;454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Internet is a </a:t>
            </a:r>
            <a:r>
              <a:rPr lang="en-GB" sz="1600" b="1"/>
              <a:t>network </a:t>
            </a:r>
            <a:r>
              <a:rPr lang="en-GB" sz="1600"/>
              <a:t>of computers that are </a:t>
            </a:r>
            <a:r>
              <a:rPr lang="en-GB" sz="1600" b="1"/>
              <a:t>physically connected </a:t>
            </a:r>
            <a:r>
              <a:rPr lang="en-GB" sz="1600"/>
              <a:t>together.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An </a:t>
            </a:r>
            <a:r>
              <a:rPr lang="en-GB" sz="1600" b="1"/>
              <a:t>IP address</a:t>
            </a:r>
            <a:r>
              <a:rPr lang="en-GB" sz="1600"/>
              <a:t> is a </a:t>
            </a:r>
            <a:r>
              <a:rPr lang="en-GB" sz="1600" b="1"/>
              <a:t>unique number</a:t>
            </a:r>
            <a:r>
              <a:rPr lang="en-GB" sz="1600"/>
              <a:t> assigned to each computer connected to a network.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 web browser is an </a:t>
            </a:r>
            <a:r>
              <a:rPr lang="en-GB" sz="1600" b="1"/>
              <a:t>application </a:t>
            </a:r>
            <a:r>
              <a:rPr lang="en-GB" sz="1600"/>
              <a:t>that is used to access the Internet and can display web resources.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 web server </a:t>
            </a:r>
            <a:r>
              <a:rPr lang="en-GB" sz="1600" b="1"/>
              <a:t>serves </a:t>
            </a:r>
            <a:r>
              <a:rPr lang="en-GB" sz="1600"/>
              <a:t>resources upon receiving </a:t>
            </a:r>
            <a:r>
              <a:rPr lang="en-GB" sz="1600" b="1"/>
              <a:t>requests.</a:t>
            </a:r>
            <a:endParaRPr sz="1600" b="1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b="1"/>
              <a:t>HyperText Transfer Protocol (HTTP)</a:t>
            </a:r>
            <a:r>
              <a:rPr lang="en-GB" sz="1600"/>
              <a:t> is used by web browsers and web servers to communicate with each other.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 URL specifies where a resource such as a web page </a:t>
            </a:r>
            <a:r>
              <a:rPr lang="en-GB" sz="1600" b="1"/>
              <a:t>can be found</a:t>
            </a:r>
            <a:r>
              <a:rPr lang="en-GB" sz="1600"/>
              <a:t> on the Internet.</a:t>
            </a:r>
            <a:endParaRPr sz="1600"/>
          </a:p>
        </p:txBody>
      </p:sp>
      <p:sp>
        <p:nvSpPr>
          <p:cNvPr id="455" name="Google Shape;455;p5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456" name="Google Shape;456;p55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457" name="Google Shape;457;p55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29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458" name="Google Shape;458;p55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Internet?</a:t>
            </a:r>
            <a:endParaRPr/>
          </a:p>
        </p:txBody>
      </p:sp>
      <p:grpSp>
        <p:nvGrpSpPr>
          <p:cNvPr id="128" name="Google Shape;128;p27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29" name="Google Shape;129;p27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3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30" name="Google Shape;130;p27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1" name="Google Shape;1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650" y="1408400"/>
            <a:ext cx="2326700" cy="23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Reflection: Exit pass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64" name="Google Shape;464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What is one new thing you learnt today?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Write it on a sticky note and stick it on the board before you leave the classroom</a:t>
            </a:r>
            <a:endParaRPr sz="1400"/>
          </a:p>
        </p:txBody>
      </p:sp>
      <p:sp>
        <p:nvSpPr>
          <p:cNvPr id="465" name="Google Shape;465;p5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466" name="Google Shape;46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907" y="2440750"/>
            <a:ext cx="1357005" cy="13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7487" y="2440750"/>
            <a:ext cx="1357005" cy="135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56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469" name="Google Shape;469;p56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30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470" name="Google Shape;470;p56"/>
            <p:cNvPicPr preferRelativeResize="0"/>
            <p:nvPr/>
          </p:nvPicPr>
          <p:blipFill rotWithShape="1">
            <a:blip r:embed="rId5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Extension</a:t>
            </a:r>
            <a:endParaRPr/>
          </a:p>
        </p:txBody>
      </p:sp>
      <p:sp>
        <p:nvSpPr>
          <p:cNvPr id="476" name="Google Shape;476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61000" cy="3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In the following slides we will look at how an application such as a web browser communicates with a web server.</a:t>
            </a:r>
            <a:endParaRPr/>
          </a:p>
        </p:txBody>
      </p:sp>
      <p:grpSp>
        <p:nvGrpSpPr>
          <p:cNvPr id="477" name="Google Shape;477;p57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478" name="Google Shape;478;p57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31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479" name="Google Shape;479;p57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Viewing the HTML Source of a Web Page</a:t>
            </a:r>
            <a:endParaRPr/>
          </a:p>
        </p:txBody>
      </p:sp>
      <p:sp>
        <p:nvSpPr>
          <p:cNvPr id="485" name="Google Shape;485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61000" cy="3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HTML is used to specify how a web page should be displayed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You can view the HTML of a web page in most browsers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 Google Chrome this is done by right clicking and selecting "view page source"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You can also use the Inspect tool (right click -&gt; "Inspect") to change the HTML of a page.</a:t>
            </a:r>
            <a:endParaRPr/>
          </a:p>
        </p:txBody>
      </p:sp>
      <p:grpSp>
        <p:nvGrpSpPr>
          <p:cNvPr id="486" name="Google Shape;486;p58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487" name="Google Shape;487;p58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32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488" name="Google Shape;488;p58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58"/>
          <p:cNvSpPr txBox="1"/>
          <p:nvPr/>
        </p:nvSpPr>
        <p:spPr>
          <a:xfrm>
            <a:off x="2098900" y="3507100"/>
            <a:ext cx="4636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If you try the Inspect tool, compare the web page to the person next to you. Did it change their web page? Why or why not? What happens when you refresh?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0" name="Google Shape;49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791" y="3584200"/>
            <a:ext cx="677100" cy="6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Your Browser get the HTML?</a:t>
            </a:r>
            <a:endParaRPr/>
          </a:p>
        </p:txBody>
      </p:sp>
      <p:sp>
        <p:nvSpPr>
          <p:cNvPr id="496" name="Google Shape;496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57200" cy="3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When your web browser requests a resource, it finds the IP address based on the domain name, then sends a request to the web server. The web server then decides how to respond, usually returning the HTML of the resource.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 b="1">
                <a:latin typeface="Roboto Mono"/>
                <a:ea typeface="Roboto Mono"/>
                <a:cs typeface="Roboto Mono"/>
                <a:sym typeface="Roboto Mono"/>
              </a:rPr>
              <a:t>curl</a:t>
            </a:r>
            <a:r>
              <a:rPr lang="en-GB" sz="1600"/>
              <a:t> is a </a:t>
            </a:r>
            <a:r>
              <a:rPr lang="en-GB" sz="1600" b="1"/>
              <a:t>command line application</a:t>
            </a:r>
            <a:r>
              <a:rPr lang="en-GB" sz="1600"/>
              <a:t> that can also do this.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If you are on </a:t>
            </a:r>
            <a:r>
              <a:rPr lang="en-GB" sz="1600" b="1"/>
              <a:t>Windows</a:t>
            </a:r>
            <a:r>
              <a:rPr lang="en-GB" sz="1600"/>
              <a:t>, open </a:t>
            </a:r>
            <a:r>
              <a:rPr lang="en-GB" sz="1600" b="1"/>
              <a:t>Command Prompt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If you are on </a:t>
            </a:r>
            <a:r>
              <a:rPr lang="en-GB" sz="1600" b="1"/>
              <a:t>Mac</a:t>
            </a:r>
            <a:r>
              <a:rPr lang="en-GB" sz="1600"/>
              <a:t>, open </a:t>
            </a:r>
            <a:r>
              <a:rPr lang="en-GB" sz="1600" b="1"/>
              <a:t>Terminal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SzPts val="1600"/>
              <a:buChar char="●"/>
            </a:pPr>
            <a:r>
              <a:rPr lang="en-GB" sz="1600"/>
              <a:t>The next slide has some examples of </a:t>
            </a:r>
            <a:r>
              <a:rPr lang="en-GB" sz="1600" b="1">
                <a:latin typeface="Roboto Mono"/>
                <a:ea typeface="Roboto Mono"/>
                <a:cs typeface="Roboto Mono"/>
                <a:sym typeface="Roboto Mono"/>
              </a:rPr>
              <a:t>curl</a:t>
            </a:r>
            <a:r>
              <a:rPr lang="en-GB" sz="1600"/>
              <a:t> commands</a:t>
            </a:r>
            <a:endParaRPr sz="1600"/>
          </a:p>
        </p:txBody>
      </p:sp>
      <p:grpSp>
        <p:nvGrpSpPr>
          <p:cNvPr id="497" name="Google Shape;497;p59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498" name="Google Shape;498;p59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33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499" name="Google Shape;499;p59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CURL Commands</a:t>
            </a:r>
            <a:endParaRPr/>
          </a:p>
        </p:txBody>
      </p:sp>
      <p:sp>
        <p:nvSpPr>
          <p:cNvPr id="505" name="Google Shape;505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57200" cy="3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curl </a:t>
            </a:r>
            <a:r>
              <a:rPr lang="en-GB" sz="1600" u="sng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https://csinschools.com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View the HTML of a web page you would see if you viewed the source from a web browser.</a:t>
            </a:r>
            <a:br>
              <a:rPr lang="en-GB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curl -v </a:t>
            </a:r>
            <a:r>
              <a:rPr lang="en-GB" sz="1600" u="sng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https://csinschools.com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see the step by step process of the connection.</a:t>
            </a:r>
            <a:br>
              <a:rPr lang="en-GB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curl --version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○"/>
            </a:pPr>
            <a:r>
              <a:rPr lang="en-GB" sz="1600"/>
              <a:t>shows information about curl including the protocols it supports</a:t>
            </a:r>
            <a:endParaRPr sz="1600"/>
          </a:p>
        </p:txBody>
      </p:sp>
      <p:grpSp>
        <p:nvGrpSpPr>
          <p:cNvPr id="506" name="Google Shape;506;p60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507" name="Google Shape;507;p60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34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508" name="Google Shape;508;p60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CURL Command</a:t>
            </a:r>
            <a:endParaRPr/>
          </a:p>
        </p:txBody>
      </p:sp>
      <p:grpSp>
        <p:nvGrpSpPr>
          <p:cNvPr id="514" name="Google Shape;514;p61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515" name="Google Shape;515;p61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35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516" name="Google Shape;516;p61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7" name="Google Shape;51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800" y="1017725"/>
            <a:ext cx="693741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2"/>
          <p:cNvSpPr/>
          <p:nvPr/>
        </p:nvSpPr>
        <p:spPr>
          <a:xfrm rot="-5400000" flipH="1">
            <a:off x="4955688" y="961013"/>
            <a:ext cx="5149325" cy="3227300"/>
          </a:xfrm>
          <a:prstGeom prst="flowChartManualInpu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License Information</a:t>
            </a:r>
            <a:endParaRPr/>
          </a:p>
        </p:txBody>
      </p:sp>
      <p:sp>
        <p:nvSpPr>
          <p:cNvPr id="524" name="Google Shape;524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06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These </a:t>
            </a:r>
            <a:r>
              <a:rPr lang="en-GB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 in Schools</a:t>
            </a:r>
            <a:r>
              <a:rPr lang="en-GB" sz="1200"/>
              <a:t> lessons plans, worksheets, and other materials were created by Jeff Plumb and have been modified by the team at CS in Schools. They are licensed under a </a:t>
            </a:r>
            <a:r>
              <a:rPr lang="en-GB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Attribution-ShareAlike 4.0 International License</a:t>
            </a:r>
            <a:r>
              <a:rPr lang="en-GB" sz="1200"/>
              <a:t>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Images, in order of appearance:</a:t>
            </a:r>
            <a:endParaRPr sz="1200"/>
          </a:p>
          <a:p>
            <a:pPr marL="457200" lvl="0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5"/>
              </a:rPr>
              <a:t>Diver checking underwater cable</a:t>
            </a:r>
            <a:r>
              <a:rPr lang="en-GB" sz="1000"/>
              <a:t>" by robot is licensed under CC BY-SA 4.0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6"/>
              </a:rPr>
              <a:t>Map of the underwater internet</a:t>
            </a:r>
            <a:r>
              <a:rPr lang="en-GB" sz="1000"/>
              <a:t>" by Greg Mahlknecht is licensed under CC BY-SA 4.0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7"/>
              </a:rPr>
              <a:t>Web Hosting Melbourne</a:t>
            </a:r>
            <a:r>
              <a:rPr lang="en-GB" sz="1000"/>
              <a:t>" by </a:t>
            </a:r>
            <a:r>
              <a:rPr lang="en-GB" sz="1000" u="sng">
                <a:solidFill>
                  <a:schemeClr val="hlink"/>
                </a:solidFill>
                <a:hlinkClick r:id="rId8"/>
              </a:rPr>
              <a:t>Traffic Radius</a:t>
            </a:r>
            <a:r>
              <a:rPr lang="en-GB" sz="1000"/>
              <a:t> is licensed under CC BY-SA 4.0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9"/>
              </a:rPr>
              <a:t>Server</a:t>
            </a:r>
            <a:r>
              <a:rPr lang="en-GB" sz="1000"/>
              <a:t>" by </a:t>
            </a:r>
            <a:r>
              <a:rPr lang="en-GB" sz="1000" u="sng">
                <a:solidFill>
                  <a:schemeClr val="hlink"/>
                </a:solidFill>
                <a:hlinkClick r:id="rId10"/>
              </a:rPr>
              <a:t>Freepik</a:t>
            </a:r>
            <a:r>
              <a:rPr lang="en-GB" sz="1000"/>
              <a:t> on </a:t>
            </a:r>
            <a:r>
              <a:rPr lang="en-GB" sz="1000" u="sng">
                <a:solidFill>
                  <a:schemeClr val="hlink"/>
                </a:solidFill>
                <a:hlinkClick r:id="rId11"/>
              </a:rPr>
              <a:t>Flaticon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12"/>
              </a:rPr>
              <a:t>Desktop</a:t>
            </a:r>
            <a:r>
              <a:rPr lang="en-GB" sz="1000"/>
              <a:t>" by </a:t>
            </a:r>
            <a:r>
              <a:rPr lang="en-GB" sz="10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000"/>
              <a:t> on </a:t>
            </a:r>
            <a:r>
              <a:rPr lang="en-GB" sz="100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13"/>
              </a:rPr>
              <a:t>Cat</a:t>
            </a:r>
            <a:r>
              <a:rPr lang="en-GB" sz="1000"/>
              <a:t>" on </a:t>
            </a:r>
            <a:r>
              <a:rPr lang="en-GB" sz="1000" u="sng">
                <a:solidFill>
                  <a:schemeClr val="hlink"/>
                </a:solidFill>
                <a:hlinkClick r:id="rId14"/>
              </a:rPr>
              <a:t>pxfuel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15"/>
              </a:rPr>
              <a:t>Lock</a:t>
            </a:r>
            <a:r>
              <a:rPr lang="en-GB" sz="1000"/>
              <a:t>" by </a:t>
            </a:r>
            <a:r>
              <a:rPr lang="en-GB" sz="10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000"/>
              <a:t> on </a:t>
            </a:r>
            <a:r>
              <a:rPr lang="en-GB" sz="100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16"/>
              </a:rPr>
              <a:t>Waiter</a:t>
            </a:r>
            <a:r>
              <a:rPr lang="en-GB" sz="1000"/>
              <a:t>" by </a:t>
            </a:r>
            <a:r>
              <a:rPr lang="en-GB" sz="10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000"/>
              <a:t> on </a:t>
            </a:r>
            <a:r>
              <a:rPr lang="en-GB" sz="100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sp>
        <p:nvSpPr>
          <p:cNvPr id="525" name="Google Shape;525;p62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526" name="Google Shape;526;p62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527" name="Google Shape;527;p62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36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528" name="Google Shape;528;p62"/>
            <p:cNvPicPr preferRelativeResize="0"/>
            <p:nvPr/>
          </p:nvPicPr>
          <p:blipFill rotWithShape="1">
            <a:blip r:embed="rId17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Internet?</a:t>
            </a:r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2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Internet is a </a:t>
            </a:r>
            <a:r>
              <a:rPr lang="en-GB" b="1"/>
              <a:t>network </a:t>
            </a:r>
            <a:r>
              <a:rPr lang="en-GB"/>
              <a:t>of computers that are physically </a:t>
            </a:r>
            <a:r>
              <a:rPr lang="en-GB" b="1"/>
              <a:t>connected </a:t>
            </a:r>
            <a:r>
              <a:rPr lang="en-GB"/>
              <a:t>together.</a:t>
            </a:r>
            <a:endParaRPr/>
          </a:p>
        </p:txBody>
      </p:sp>
      <p:grpSp>
        <p:nvGrpSpPr>
          <p:cNvPr id="138" name="Google Shape;138;p28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39" name="Google Shape;139;p28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4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40" name="Google Shape;140;p28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" name="Google Shape;1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25" y="1933200"/>
            <a:ext cx="3373500" cy="220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42" name="Google Shape;14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4711" y="4287600"/>
            <a:ext cx="6771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8"/>
          <p:cNvSpPr txBox="1"/>
          <p:nvPr/>
        </p:nvSpPr>
        <p:spPr>
          <a:xfrm>
            <a:off x="5681800" y="4318350"/>
            <a:ext cx="198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There are underwater cables for the Internet!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4302" y="1933198"/>
            <a:ext cx="4233000" cy="220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an IP address?</a:t>
            </a:r>
            <a:endParaRPr/>
          </a:p>
        </p:txBody>
      </p:sp>
      <p:grpSp>
        <p:nvGrpSpPr>
          <p:cNvPr id="150" name="Google Shape;150;p29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51" name="Google Shape;151;p29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5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52" name="Google Shape;152;p29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" name="Google Shape;1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650" y="1408400"/>
            <a:ext cx="2326700" cy="23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an IP address?</a:t>
            </a:r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2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</a:t>
            </a:r>
            <a:r>
              <a:rPr lang="en-GB" b="1"/>
              <a:t>unique number</a:t>
            </a:r>
            <a:r>
              <a:rPr lang="en-GB"/>
              <a:t> assigned to each computer connected to a network.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is similar to your house, where your particular address is the only one in the world! </a:t>
            </a:r>
            <a:endParaRPr/>
          </a:p>
        </p:txBody>
      </p:sp>
      <p:grpSp>
        <p:nvGrpSpPr>
          <p:cNvPr id="160" name="Google Shape;160;p30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61" name="Google Shape;161;p30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6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62" name="Google Shape;162;p30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3" name="Google Shape;1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483" y="2571759"/>
            <a:ext cx="1186775" cy="118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8608" y="2571759"/>
            <a:ext cx="1186775" cy="118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6733" y="2571759"/>
            <a:ext cx="1186775" cy="118679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0"/>
          <p:cNvSpPr txBox="1"/>
          <p:nvPr/>
        </p:nvSpPr>
        <p:spPr>
          <a:xfrm>
            <a:off x="1459763" y="3758550"/>
            <a:ext cx="176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173.18.145.12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3621725" y="3758550"/>
            <a:ext cx="190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192.134.14.32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5978100" y="3758550"/>
            <a:ext cx="16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64.175.142.15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web browser?</a:t>
            </a:r>
            <a:endParaRPr/>
          </a:p>
        </p:txBody>
      </p:sp>
      <p:grpSp>
        <p:nvGrpSpPr>
          <p:cNvPr id="174" name="Google Shape;174;p31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75" name="Google Shape;175;p31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7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76" name="Google Shape;176;p31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7" name="Google Shape;1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650" y="1408400"/>
            <a:ext cx="2326700" cy="23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web browser?</a:t>
            </a:r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2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web browser is an </a:t>
            </a:r>
            <a:r>
              <a:rPr lang="en-GB" b="1"/>
              <a:t>application </a:t>
            </a:r>
            <a:r>
              <a:rPr lang="en-GB"/>
              <a:t>that is used to access the Internet and can display web pages.</a:t>
            </a:r>
            <a:endParaRPr/>
          </a:p>
        </p:txBody>
      </p:sp>
      <p:grpSp>
        <p:nvGrpSpPr>
          <p:cNvPr id="184" name="Google Shape;184;p32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85" name="Google Shape;185;p32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8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86" name="Google Shape;186;p32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7" name="Google Shape;1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975" y="2148500"/>
            <a:ext cx="1569525" cy="15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237" y="2181075"/>
            <a:ext cx="1569525" cy="150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1475" y="2151551"/>
            <a:ext cx="1569525" cy="156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 Popular Web Browsers (1996-2019)</a:t>
            </a:r>
            <a:endParaRPr/>
          </a:p>
        </p:txBody>
      </p:sp>
      <p:grpSp>
        <p:nvGrpSpPr>
          <p:cNvPr id="195" name="Google Shape;195;p33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96" name="Google Shape;196;p33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9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97" name="Google Shape;197;p33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p33" descr="This is a timeline of desktop web browsers from 1996 to the present.&#10;&#10;I am a first year PhD student, data geek and I love visualizations.&#10;As always your feedback is welcome. &#10;&#10;Please support my channel. It can buy me another cup of coffee :)&#10;Sasha&#10;&#10;Data sources: aggregated statistics from OneStat, TheCounter, Wikimedia, W3Counter and StatCounter" title="Usage Share of Internet Browsers 1996 - 201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900" y="1170125"/>
            <a:ext cx="4746376" cy="35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9291" y="2233200"/>
            <a:ext cx="6771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 txBox="1"/>
          <p:nvPr/>
        </p:nvSpPr>
        <p:spPr>
          <a:xfrm>
            <a:off x="6306405" y="2156100"/>
            <a:ext cx="2748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Did you know that the first browser, called WorldWideWeb, was written in 1990?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36</Slides>
  <Notes>36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Simple Light</vt:lpstr>
      <vt:lpstr>Simple Light</vt:lpstr>
      <vt:lpstr>Lesson 1</vt:lpstr>
      <vt:lpstr>Learning objectives</vt:lpstr>
      <vt:lpstr>What is the Internet?</vt:lpstr>
      <vt:lpstr>What is the Internet?</vt:lpstr>
      <vt:lpstr>What is an IP address?</vt:lpstr>
      <vt:lpstr>What is an IP address?</vt:lpstr>
      <vt:lpstr>What is a web browser?</vt:lpstr>
      <vt:lpstr>What is a web browser?</vt:lpstr>
      <vt:lpstr>Most Popular Web Browsers (1996-2019)</vt:lpstr>
      <vt:lpstr>What is a web server?</vt:lpstr>
      <vt:lpstr>What is a web server?</vt:lpstr>
      <vt:lpstr>What happens when you visit a website?</vt:lpstr>
      <vt:lpstr>How Do Web Browsers and Web Servers Communicate? </vt:lpstr>
      <vt:lpstr>How Do Web Browsers and Web Servers Communicate? </vt:lpstr>
      <vt:lpstr>How Do Web Browsers and Web Servers Communicate? </vt:lpstr>
      <vt:lpstr>How Do Web Browsers and Web Servers Communicate?</vt:lpstr>
      <vt:lpstr>What is HTML?</vt:lpstr>
      <vt:lpstr>What is HTML?</vt:lpstr>
      <vt:lpstr>What is HTML?</vt:lpstr>
      <vt:lpstr>What is a URL?</vt:lpstr>
      <vt:lpstr>What are the parts of a URL?</vt:lpstr>
      <vt:lpstr>What are the parts of a URL?</vt:lpstr>
      <vt:lpstr>What are the parts of a URL?</vt:lpstr>
      <vt:lpstr>Query String</vt:lpstr>
      <vt:lpstr>Query String - Multiple Variables</vt:lpstr>
      <vt:lpstr>Searching via the Address Bar</vt:lpstr>
      <vt:lpstr>Searching via the Address Bar</vt:lpstr>
      <vt:lpstr>Quiz Time</vt:lpstr>
      <vt:lpstr>Summary</vt:lpstr>
      <vt:lpstr>Reflection: Exit pass</vt:lpstr>
      <vt:lpstr>Extension</vt:lpstr>
      <vt:lpstr>Viewing the HTML Source of a Web Page</vt:lpstr>
      <vt:lpstr>How Does Your Browser get the HTML?</vt:lpstr>
      <vt:lpstr>Example CURL Commands</vt:lpstr>
      <vt:lpstr>Example CURL Command</vt:lpstr>
      <vt:lpstr>License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</dc:title>
  <cp:revision>8</cp:revision>
  <dcterms:modified xsi:type="dcterms:W3CDTF">2024-02-18T11:06:37Z</dcterms:modified>
</cp:coreProperties>
</file>